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59" r:id="rId12"/>
    <p:sldId id="270" r:id="rId13"/>
    <p:sldId id="274" r:id="rId14"/>
    <p:sldId id="257" r:id="rId15"/>
    <p:sldId id="272" r:id="rId16"/>
    <p:sldId id="271" r:id="rId17"/>
    <p:sldId id="269" r:id="rId18"/>
    <p:sldId id="261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7305" autoAdjust="0"/>
  </p:normalViewPr>
  <p:slideViewPr>
    <p:cSldViewPr snapToGrid="0">
      <p:cViewPr varScale="1">
        <p:scale>
          <a:sx n="47" d="100"/>
          <a:sy n="47" d="100"/>
        </p:scale>
        <p:origin x="14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5791B-268E-4C9B-BB9E-56BE6D1389D8}" type="datetimeFigureOut">
              <a:rPr lang="en-US" smtClean="0"/>
              <a:t>3/18/2018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38AFE-E586-4741-A012-FA1C85B7E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59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-As</a:t>
            </a:r>
            <a:r>
              <a:rPr lang="en-US" baseline="0" dirty="0" smtClean="0"/>
              <a:t> you have discovered over time, there are various ways to learn. In mathematics, one of these ways is to learn through solving problems in a collaborative manner. </a:t>
            </a:r>
          </a:p>
          <a:p>
            <a:r>
              <a:rPr lang="en-US" baseline="0" dirty="0" smtClean="0"/>
              <a:t>-Today’s class has been structured as an interactive means of uncovering the very aspects that constitute this approach to teaching &amp; learning mathematics.</a:t>
            </a:r>
          </a:p>
          <a:p>
            <a:endParaRPr lang="en-US" baseline="0" dirty="0" smtClean="0"/>
          </a:p>
          <a:p>
            <a:r>
              <a:rPr lang="en-US" b="1" dirty="0" smtClean="0"/>
              <a:t>Learning Goal: </a:t>
            </a:r>
          </a:p>
          <a:p>
            <a:r>
              <a:rPr lang="en-US" dirty="0" smtClean="0"/>
              <a:t>We are learning</a:t>
            </a:r>
            <a:r>
              <a:rPr lang="en-US" baseline="0" dirty="0" smtClean="0"/>
              <a:t> to make ‘space’ for thinking mathematically.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8AFE-E586-4741-A012-FA1C85B7E5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29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[Teacher]</a:t>
            </a:r>
          </a:p>
          <a:p>
            <a:r>
              <a:rPr lang="en-US" dirty="0" smtClean="0"/>
              <a:t>Lucy West</a:t>
            </a:r>
          </a:p>
          <a:p>
            <a:r>
              <a:rPr lang="en-US" dirty="0" smtClean="0"/>
              <a:t>-</a:t>
            </a:r>
            <a:r>
              <a:rPr lang="en-US" i="1" dirty="0" smtClean="0"/>
              <a:t>Student Voice</a:t>
            </a:r>
          </a:p>
          <a:p>
            <a:r>
              <a:rPr lang="en-US" i="0" baseline="0" dirty="0" smtClean="0"/>
              <a:t>-Watch from 1:03 to 2:33</a:t>
            </a:r>
          </a:p>
          <a:p>
            <a:pPr lvl="1"/>
            <a:r>
              <a:rPr lang="en-US" baseline="0" smtClean="0"/>
              <a:t>-What </a:t>
            </a:r>
            <a:r>
              <a:rPr lang="en-US" baseline="0" dirty="0" smtClean="0"/>
              <a:t>can we do to ensure that you’re doing more of the talking (i.e., doing more of the learning)?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8AFE-E586-4741-A012-FA1C85B7E5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22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[Teacher]</a:t>
            </a:r>
          </a:p>
          <a:p>
            <a:r>
              <a:rPr lang="en-US" dirty="0" smtClean="0"/>
              <a:t>Lucy West</a:t>
            </a:r>
          </a:p>
          <a:p>
            <a:r>
              <a:rPr lang="en-US" dirty="0" smtClean="0"/>
              <a:t>-</a:t>
            </a:r>
            <a:r>
              <a:rPr lang="en-US" i="1" dirty="0" smtClean="0"/>
              <a:t>Culture of Classroom</a:t>
            </a:r>
            <a:r>
              <a:rPr lang="en-US" i="1" baseline="0" dirty="0" smtClean="0"/>
              <a:t> </a:t>
            </a:r>
            <a:r>
              <a:rPr lang="en-US" i="1" dirty="0" smtClean="0"/>
              <a:t>Discourse</a:t>
            </a:r>
            <a:r>
              <a:rPr lang="en-US" i="1" baseline="0" dirty="0" smtClean="0"/>
              <a:t> </a:t>
            </a:r>
            <a:r>
              <a:rPr lang="en-US" baseline="0" dirty="0" smtClean="0"/>
              <a:t>(Theme: ‘Moves’ for getting to know, “Who Said What?”)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2:09 to 4:00 (repeating, re-stating by students)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Getting to know who said what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Whoever’s doing the talking is doing the learning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aseline="0" dirty="0" smtClean="0"/>
              <a:t>-What can we do to ensure that you’re doing more of the talking (i.e., doing more of the learning)?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8AFE-E586-4741-A012-FA1C85B7E5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82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[Teacher]</a:t>
            </a:r>
          </a:p>
          <a:p>
            <a:r>
              <a:rPr lang="en-US" dirty="0" smtClean="0"/>
              <a:t>-There</a:t>
            </a:r>
            <a:r>
              <a:rPr lang="en-US" baseline="0" dirty="0" smtClean="0"/>
              <a:t> are a variety of closure activities that can be done to gauge what students have learned and what interventions might be planned for moving forward.</a:t>
            </a:r>
          </a:p>
          <a:p>
            <a:r>
              <a:rPr lang="en-US" baseline="0" dirty="0" smtClean="0"/>
              <a:t>-Some examples include: 3-2-1, So What?, Question Stems, Students I Learned From the Most (Source: Edutopia, from https://www.edutopia.org/blog/22-powerful-closure-activities-todd-finley)</a:t>
            </a:r>
          </a:p>
          <a:p>
            <a:r>
              <a:rPr lang="en-US" baseline="0" dirty="0" smtClean="0"/>
              <a:t>-You might also choose to augment the process by using technology-enabled surveys (e.g., MS-Forms, Google Forms, other LMS-related survey/polling tools), where results can be collected in real-time, graphically organized, and re-purposed efficiently for classroom discussion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8AFE-E586-4741-A012-FA1C85B7E5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8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Step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Guidelines for working at vnps</a:t>
            </a:r>
          </a:p>
          <a:p>
            <a:r>
              <a:rPr lang="en-US" sz="2000" dirty="0" smtClean="0"/>
              <a:t>-Random group of 3</a:t>
            </a:r>
          </a:p>
          <a:p>
            <a:r>
              <a:rPr lang="en-US" sz="2000" dirty="0" smtClean="0"/>
              <a:t>-One dry-erase marker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-recorder ‘inks’ the thinking of those who are speaking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-Check for understanding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-How will</a:t>
            </a:r>
            <a:r>
              <a:rPr lang="en-US" sz="1800" baseline="0" dirty="0" smtClean="0">
                <a:solidFill>
                  <a:schemeClr val="bg1"/>
                </a:solidFill>
              </a:rPr>
              <a:t> you</a:t>
            </a:r>
            <a:r>
              <a:rPr lang="en-US" sz="1800" dirty="0" smtClean="0">
                <a:solidFill>
                  <a:schemeClr val="bg1"/>
                </a:solidFill>
              </a:rPr>
              <a:t> communicate?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-Stop to share, compare &amp; decide what’s important (“We”)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-We</a:t>
            </a:r>
            <a:r>
              <a:rPr lang="en-US" sz="1800" baseline="0" dirty="0" smtClean="0">
                <a:solidFill>
                  <a:schemeClr val="bg1"/>
                </a:solidFill>
              </a:rPr>
              <a:t> w</a:t>
            </a:r>
            <a:r>
              <a:rPr lang="en-US" sz="1800" dirty="0" smtClean="0">
                <a:solidFill>
                  <a:schemeClr val="bg1"/>
                </a:solidFill>
              </a:rPr>
              <a:t>rite “I can…” statements (Success Criteria)</a:t>
            </a:r>
          </a:p>
          <a:p>
            <a:endParaRPr lang="en-US" dirty="0" smtClean="0"/>
          </a:p>
          <a:p>
            <a:r>
              <a:rPr lang="en-US" b="1" dirty="0" smtClean="0"/>
              <a:t>Step 2: </a:t>
            </a:r>
            <a:r>
              <a:rPr lang="en-US" dirty="0" smtClean="0"/>
              <a:t>Introduce</a:t>
            </a:r>
            <a:r>
              <a:rPr lang="en-US" baseline="0" dirty="0" smtClean="0"/>
              <a:t> task (next set of slides: 5 to 11)</a:t>
            </a:r>
          </a:p>
          <a:p>
            <a:endParaRPr lang="en-US" baseline="0" dirty="0" smtClean="0"/>
          </a:p>
          <a:p>
            <a:r>
              <a:rPr lang="en-US" baseline="0" dirty="0" smtClean="0"/>
              <a:t>[Teacher: Monitor]</a:t>
            </a:r>
          </a:p>
          <a:p>
            <a:r>
              <a:rPr lang="en-US" baseline="0" dirty="0" smtClean="0"/>
              <a:t>-Talk (who is saying what/give concrete examples/highlight specific talk moves)</a:t>
            </a:r>
          </a:p>
          <a:p>
            <a:pPr lvl="1"/>
            <a:r>
              <a:rPr lang="en-US" baseline="0" dirty="0" smtClean="0"/>
              <a:t>-Anticipated Talk Moves: repeat, re-voice, agree/disagree (explain), build on, connect to (all require listening…but to engage in a “talk move,” students need to be actively listening)</a:t>
            </a:r>
          </a:p>
          <a:p>
            <a:pPr lvl="1"/>
            <a:r>
              <a:rPr lang="en-US" baseline="0" dirty="0" smtClean="0"/>
              <a:t>-Note: Students might share/explain the mathematics they are working on. Validate this, and if you have anecdotes re: the group’s discussion moves, highlight/draw attention to these. Also invite other groups to “re-voice/agree-disagree (explain), build on, connect to”</a:t>
            </a:r>
          </a:p>
          <a:p>
            <a:pPr lvl="1"/>
            <a:r>
              <a:rPr lang="en-US" baseline="0" dirty="0" smtClean="0"/>
              <a:t>-Note: Depending upon the level of accountability to discourse, it might be good to have students repeat, re-voice</a:t>
            </a:r>
          </a:p>
          <a:p>
            <a:pPr lvl="2"/>
            <a:r>
              <a:rPr lang="en-US" baseline="0" dirty="0" smtClean="0"/>
              <a:t>-Good assessment strategy for helping determine “Who Knows What?” and for developing accountability.</a:t>
            </a:r>
          </a:p>
          <a:p>
            <a:pPr lvl="2"/>
            <a:endParaRPr lang="en-US" baseline="0" dirty="0" smtClean="0"/>
          </a:p>
          <a:p>
            <a:pPr lvl="0"/>
            <a:r>
              <a:rPr lang="en-US" b="1" baseline="0" dirty="0" smtClean="0"/>
              <a:t>Step 3: </a:t>
            </a:r>
            <a:r>
              <a:rPr lang="en-US" baseline="0" dirty="0" smtClean="0"/>
              <a:t>Find a ‘place’ to show the video clip (Slide 12) re: Lucy West</a:t>
            </a:r>
          </a:p>
          <a:p>
            <a:pPr lvl="1"/>
            <a:r>
              <a:rPr lang="en-US" baseline="0" dirty="0" smtClean="0"/>
              <a:t>-Make connections w/ the class to what ‘moves’ they’ve already engaged in/have mentioned</a:t>
            </a:r>
          </a:p>
          <a:p>
            <a:pPr lvl="1"/>
            <a:endParaRPr lang="en-US" baseline="0" dirty="0" smtClean="0"/>
          </a:p>
          <a:p>
            <a:pPr lvl="0"/>
            <a:endParaRPr lang="en-US" baseline="0" dirty="0" smtClean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8AFE-E586-4741-A012-FA1C85B7E5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3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Step 1:</a:t>
            </a:r>
          </a:p>
          <a:p>
            <a:r>
              <a:rPr lang="en-US" dirty="0" smtClean="0"/>
              <a:t>-Notice the strengths that were identified in your groups. </a:t>
            </a:r>
          </a:p>
          <a:p>
            <a:r>
              <a:rPr lang="en-US" dirty="0" smtClean="0"/>
              <a:t>-By</a:t>
            </a:r>
            <a:r>
              <a:rPr lang="en-US" baseline="0" dirty="0" smtClean="0"/>
              <a:t> combining your strengths, it is possible to accomplish more than what might on your own.</a:t>
            </a:r>
          </a:p>
          <a:p>
            <a:r>
              <a:rPr lang="en-US" baseline="0" dirty="0" smtClean="0"/>
              <a:t>-An important aspect of the work that we do today involves “visibly random groups.”</a:t>
            </a:r>
          </a:p>
          <a:p>
            <a:r>
              <a:rPr lang="en-US" baseline="0" dirty="0" smtClean="0"/>
              <a:t>-We’ll get into these groups shortly. For now, let’s take a look at some of the benefits to this way of forming groups.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Step 2:</a:t>
            </a:r>
          </a:p>
          <a:p>
            <a:r>
              <a:rPr lang="en-US" baseline="0" dirty="0" smtClean="0"/>
              <a:t>-Create random groups (e.g., by using playing cards)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8AFE-E586-4741-A012-FA1C85B7E5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[Teacher]</a:t>
            </a:r>
          </a:p>
          <a:p>
            <a:r>
              <a:rPr lang="en-US" dirty="0" smtClean="0"/>
              <a:t>Some</a:t>
            </a:r>
            <a:r>
              <a:rPr lang="en-US" baseline="0" dirty="0" smtClean="0"/>
              <a:t> ways that students might come to producing their largest number:</a:t>
            </a:r>
          </a:p>
          <a:p>
            <a:r>
              <a:rPr lang="en-US" baseline="0" dirty="0" smtClean="0"/>
              <a:t>-making their factors as close as possible to one another </a:t>
            </a:r>
          </a:p>
          <a:p>
            <a:r>
              <a:rPr lang="en-US" baseline="0" dirty="0" smtClean="0"/>
              <a:t>-use of decimal fractions</a:t>
            </a:r>
          </a:p>
          <a:p>
            <a:r>
              <a:rPr lang="en-US" baseline="0" dirty="0" smtClean="0"/>
              <a:t>-using negative numbers</a:t>
            </a:r>
          </a:p>
          <a:p>
            <a:r>
              <a:rPr lang="en-US" baseline="0" dirty="0" smtClean="0"/>
              <a:t>-?</a:t>
            </a:r>
          </a:p>
          <a:p>
            <a:r>
              <a:rPr lang="en-US" baseline="0" dirty="0" smtClean="0"/>
              <a:t>-?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8AFE-E586-4741-A012-FA1C85B7E5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4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[Teacher]</a:t>
            </a:r>
          </a:p>
          <a:p>
            <a:r>
              <a:rPr lang="en-US" dirty="0" smtClean="0"/>
              <a:t>Anticipated criteria borne from this learning experience</a:t>
            </a:r>
            <a:r>
              <a:rPr lang="en-US" baseline="0" dirty="0" smtClean="0"/>
              <a:t> (invite students to reflect upon their experience today and to help co-create criteria for success—criteria for building a supportive environment that also emphasizes the importance of discourse)</a:t>
            </a:r>
            <a:endParaRPr lang="en-US" dirty="0" smtClean="0"/>
          </a:p>
          <a:p>
            <a:endParaRPr lang="en-US" dirty="0" smtClean="0"/>
          </a:p>
          <a:p>
            <a:r>
              <a:rPr lang="en-US" i="1" dirty="0" smtClean="0"/>
              <a:t>To</a:t>
            </a:r>
            <a:r>
              <a:rPr lang="en-US" i="1" baseline="0" dirty="0" smtClean="0"/>
              <a:t> make space for thinking mathematically, students can…</a:t>
            </a:r>
          </a:p>
          <a:p>
            <a:r>
              <a:rPr lang="en-US" baseline="0" dirty="0" smtClean="0"/>
              <a:t>-work together in mixed/random groups</a:t>
            </a:r>
          </a:p>
          <a:p>
            <a:r>
              <a:rPr lang="en-US" baseline="0" dirty="0" smtClean="0"/>
              <a:t>-communicate their ideas orally to one another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Step out in front/take risks to sharing their thinking</a:t>
            </a:r>
          </a:p>
          <a:p>
            <a:r>
              <a:rPr lang="en-US" baseline="0" dirty="0" smtClean="0"/>
              <a:t>-record their thinking on whiteboards</a:t>
            </a:r>
          </a:p>
          <a:p>
            <a:r>
              <a:rPr lang="en-US" baseline="0" dirty="0" smtClean="0"/>
              <a:t>-Use talk moves (e.g., repeat, re-voice, agree/disagree (explain), build on, connect to, ask questions)</a:t>
            </a:r>
          </a:p>
          <a:p>
            <a:r>
              <a:rPr lang="en-US" baseline="0" dirty="0" smtClean="0"/>
              <a:t>-Ask questions to clarify</a:t>
            </a:r>
          </a:p>
          <a:p>
            <a:endParaRPr lang="en-US" i="1" baseline="0" dirty="0" smtClean="0"/>
          </a:p>
          <a:p>
            <a:r>
              <a:rPr lang="en-US" i="0" baseline="0" dirty="0" smtClean="0"/>
              <a:t>[You might choose to ask this of students and/or if students have already identified these actions for themselves, make connections to what they’ve already said]</a:t>
            </a:r>
          </a:p>
          <a:p>
            <a:endParaRPr lang="en-US" i="0" baseline="0" dirty="0" smtClean="0"/>
          </a:p>
          <a:p>
            <a:r>
              <a:rPr lang="en-US" i="1" baseline="0" dirty="0" smtClean="0"/>
              <a:t>To make space for thinking mathematically, teachers can…</a:t>
            </a:r>
          </a:p>
          <a:p>
            <a:r>
              <a:rPr lang="en-US" baseline="0" dirty="0" smtClean="0"/>
              <a:t>-Give tasks that provide all students an opportunity to use their prior knowledge and uncover something new (encouraging risk taking, collaboration, exploration)</a:t>
            </a:r>
          </a:p>
          <a:p>
            <a:r>
              <a:rPr lang="en-US" baseline="0" dirty="0" smtClean="0"/>
              <a:t>-Encourage students to ask questions and to listen actively to others</a:t>
            </a:r>
          </a:p>
          <a:p>
            <a:r>
              <a:rPr lang="en-US" baseline="0" dirty="0" smtClean="0"/>
              <a:t>-Help create an environment for students to talk about mathematics</a:t>
            </a:r>
          </a:p>
          <a:p>
            <a:r>
              <a:rPr lang="en-US" baseline="0" dirty="0" smtClean="0"/>
              <a:t>-Ask good questions to provoke students’ thinking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Other:</a:t>
            </a:r>
          </a:p>
          <a:p>
            <a:r>
              <a:rPr lang="en-US" baseline="0" dirty="0" smtClean="0"/>
              <a:t>-On subsequent days, re-visit students’ criteria for making ‘space’ to think mathematically—i.e., re-inforce, encourage students to revise/add on/remove details from the list of shared criteria.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8AFE-E586-4741-A012-FA1C85B7E5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33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[Teacher]</a:t>
            </a:r>
          </a:p>
          <a:p>
            <a:r>
              <a:rPr lang="en-US" dirty="0" smtClean="0"/>
              <a:t>-There</a:t>
            </a:r>
            <a:r>
              <a:rPr lang="en-US" baseline="0" dirty="0" smtClean="0"/>
              <a:t> are a variety of closure activities that can be done to gauge what students have learned and what interventions might be planned for moving forward.</a:t>
            </a:r>
          </a:p>
          <a:p>
            <a:r>
              <a:rPr lang="en-US" baseline="0" dirty="0" smtClean="0"/>
              <a:t>-Some examples include: 3-2-1, So What?, Question Stems, Students I Learned From the Most (Source: Edutopia, from https://www.edutopia.org/blog/22-powerful-closure-activities-todd-finley)</a:t>
            </a:r>
          </a:p>
          <a:p>
            <a:r>
              <a:rPr lang="en-US" baseline="0" dirty="0" smtClean="0"/>
              <a:t>-You might also choose to augment the process by using technology-enabled surveys (e.g., MS-Forms, Google Forms, other LMS-related survey/polling tools), where results can be collected in real-time, graphically organized, and re-purposed efficiently for classroom discussion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8AFE-E586-4741-A012-FA1C85B7E5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57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Additional</a:t>
            </a:r>
            <a:r>
              <a:rPr lang="en-US" baseline="0" dirty="0" smtClean="0"/>
              <a:t> slides for lesson facilitation</a:t>
            </a:r>
            <a:r>
              <a:rPr lang="en-US" baseline="0" smtClean="0"/>
              <a:t>, Day 1, Day 2, Day 3+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8AFE-E586-4741-A012-FA1C85B7E5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56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Step 1:</a:t>
            </a:r>
          </a:p>
          <a:p>
            <a:r>
              <a:rPr lang="en-US" dirty="0" smtClean="0"/>
              <a:t>-Consider</a:t>
            </a:r>
            <a:r>
              <a:rPr lang="en-US" baseline="0" dirty="0" smtClean="0"/>
              <a:t> the images posted around the room.</a:t>
            </a:r>
          </a:p>
          <a:p>
            <a:r>
              <a:rPr lang="en-US" dirty="0" smtClean="0"/>
              <a:t>-Which of these images might best</a:t>
            </a:r>
            <a:r>
              <a:rPr lang="en-US" baseline="0" dirty="0" smtClean="0"/>
              <a:t> represent your experience with collaboration?</a:t>
            </a:r>
          </a:p>
          <a:p>
            <a:r>
              <a:rPr lang="en-US" baseline="0" dirty="0" smtClean="0"/>
              <a:t>-Go to this</a:t>
            </a:r>
            <a:r>
              <a:rPr lang="en-US" dirty="0" smtClean="0"/>
              <a:t> image.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Step 2:</a:t>
            </a:r>
          </a:p>
          <a:p>
            <a:r>
              <a:rPr lang="en-US" baseline="0" dirty="0" smtClean="0"/>
              <a:t>-Discuss with the people in your group, why you chose this image.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Start as a pair, then discuss as two pairs, until the full group has had a chance to participate with one another.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Step 3:</a:t>
            </a:r>
          </a:p>
          <a:p>
            <a:r>
              <a:rPr lang="en-US" baseline="0" dirty="0" smtClean="0"/>
              <a:t>-Share some highlights, of your discussion, with the class.</a:t>
            </a:r>
          </a:p>
          <a:p>
            <a:endParaRPr lang="en-US" dirty="0" smtClean="0"/>
          </a:p>
          <a:p>
            <a:r>
              <a:rPr lang="en-US" dirty="0" smtClean="0"/>
              <a:t>[Teacher: On a visible surface, start to highlight</a:t>
            </a:r>
            <a:r>
              <a:rPr lang="en-US" baseline="0" dirty="0" smtClean="0"/>
              <a:t> the strengths of the styles that students are describing.]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8AFE-E586-4741-A012-FA1C85B7E5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36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Step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Guidelines for working at vnps</a:t>
            </a:r>
          </a:p>
          <a:p>
            <a:r>
              <a:rPr lang="en-US" sz="2000" dirty="0" smtClean="0"/>
              <a:t>-Random group of 3</a:t>
            </a:r>
          </a:p>
          <a:p>
            <a:r>
              <a:rPr lang="en-US" sz="2000" dirty="0" smtClean="0"/>
              <a:t>-One dry-erase marker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-recorder ‘inks’ the thinking of those who are speaking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-Check for understanding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-How will</a:t>
            </a:r>
            <a:r>
              <a:rPr lang="en-US" sz="1800" baseline="0" dirty="0" smtClean="0">
                <a:solidFill>
                  <a:schemeClr val="bg1"/>
                </a:solidFill>
              </a:rPr>
              <a:t> you</a:t>
            </a:r>
            <a:r>
              <a:rPr lang="en-US" sz="1800" dirty="0" smtClean="0">
                <a:solidFill>
                  <a:schemeClr val="bg1"/>
                </a:solidFill>
              </a:rPr>
              <a:t> communicate?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-Stop to share, compare &amp; decide what’s important (“We”)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-We</a:t>
            </a:r>
            <a:r>
              <a:rPr lang="en-US" sz="1800" baseline="0" dirty="0" smtClean="0">
                <a:solidFill>
                  <a:schemeClr val="bg1"/>
                </a:solidFill>
              </a:rPr>
              <a:t> w</a:t>
            </a:r>
            <a:r>
              <a:rPr lang="en-US" sz="1800" dirty="0" smtClean="0">
                <a:solidFill>
                  <a:schemeClr val="bg1"/>
                </a:solidFill>
              </a:rPr>
              <a:t>rite “I can…” statements (Success Criteria)</a:t>
            </a:r>
          </a:p>
          <a:p>
            <a:endParaRPr lang="en-US" dirty="0" smtClean="0"/>
          </a:p>
          <a:p>
            <a:r>
              <a:rPr lang="en-US" b="1" dirty="0" smtClean="0"/>
              <a:t>Step 2: </a:t>
            </a:r>
            <a:r>
              <a:rPr lang="en-US" dirty="0" smtClean="0"/>
              <a:t>Introduce</a:t>
            </a:r>
            <a:r>
              <a:rPr lang="en-US" baseline="0" dirty="0" smtClean="0"/>
              <a:t> task (next set of slides: 5 to 11)</a:t>
            </a:r>
          </a:p>
          <a:p>
            <a:endParaRPr lang="en-US" baseline="0" dirty="0" smtClean="0"/>
          </a:p>
          <a:p>
            <a:r>
              <a:rPr lang="en-US" baseline="0" dirty="0" smtClean="0"/>
              <a:t>[Teacher: Monitor]</a:t>
            </a:r>
          </a:p>
          <a:p>
            <a:r>
              <a:rPr lang="en-US" baseline="0" dirty="0" smtClean="0"/>
              <a:t>-Talk (who is saying what/give concrete examples/highlight specific talk moves)</a:t>
            </a:r>
          </a:p>
          <a:p>
            <a:pPr lvl="1"/>
            <a:r>
              <a:rPr lang="en-US" baseline="0" dirty="0" smtClean="0"/>
              <a:t>-Anticipated Talk Moves: repeat, re-voice, agree/disagree (explain), build on, connect to (all require listening…but to engage in a “talk move,” students need to be actively listening)</a:t>
            </a:r>
          </a:p>
          <a:p>
            <a:pPr lvl="1"/>
            <a:r>
              <a:rPr lang="en-US" baseline="0" dirty="0" smtClean="0"/>
              <a:t>-Note: Students might share/explain the mathematics they are working on. Validate this, and if you have anecdotes re: the group’s discussion moves, highlight/draw attention to these. Also invite other groups to “re-voice/agree-disagree (explain), build on, connect to”</a:t>
            </a:r>
          </a:p>
          <a:p>
            <a:pPr lvl="1"/>
            <a:r>
              <a:rPr lang="en-US" baseline="0" dirty="0" smtClean="0"/>
              <a:t>-Note: Depending upon the level of accountability to discourse, it might be good to have students repeat, re-voice</a:t>
            </a:r>
          </a:p>
          <a:p>
            <a:pPr lvl="2"/>
            <a:r>
              <a:rPr lang="en-US" baseline="0" dirty="0" smtClean="0"/>
              <a:t>-Good assessment strategy for helping determine “Who Knows What?” and for developing accountability.</a:t>
            </a:r>
          </a:p>
          <a:p>
            <a:pPr lvl="2"/>
            <a:endParaRPr lang="en-US" baseline="0" dirty="0" smtClean="0"/>
          </a:p>
          <a:p>
            <a:pPr lvl="0"/>
            <a:r>
              <a:rPr lang="en-US" b="1" baseline="0" dirty="0" smtClean="0"/>
              <a:t>Step 3: </a:t>
            </a:r>
            <a:r>
              <a:rPr lang="en-US" baseline="0" dirty="0" smtClean="0"/>
              <a:t>Find a ‘place’ to show the video clip (Slide 12) re: Lucy West</a:t>
            </a:r>
          </a:p>
          <a:p>
            <a:pPr lvl="1"/>
            <a:r>
              <a:rPr lang="en-US" baseline="0" dirty="0" smtClean="0"/>
              <a:t>-Make connections w/ the class to what ‘moves’ they’ve already engaged in/have mentioned</a:t>
            </a:r>
          </a:p>
          <a:p>
            <a:pPr lvl="1"/>
            <a:endParaRPr lang="en-US" baseline="0" dirty="0" smtClean="0"/>
          </a:p>
          <a:p>
            <a:pPr lvl="0"/>
            <a:endParaRPr lang="en-US" baseline="0" dirty="0" smtClean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8AFE-E586-4741-A012-FA1C85B7E5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8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1078-590B-47C5-A5A0-470A6FDA1199}" type="datetimeFigureOut">
              <a:rPr lang="en-CA" smtClean="0"/>
              <a:t>2018-03-18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0468-AF9E-4B6E-AF3D-7332BE2CD177}" type="slidenum">
              <a:rPr lang="en-CA" smtClean="0"/>
              <a:t>‹#›</a:t>
            </a:fld>
            <a:endParaRPr lang="en-CA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849100" y="1306513"/>
            <a:ext cx="12192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8846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1078-590B-47C5-A5A0-470A6FDA1199}" type="datetimeFigureOut">
              <a:rPr lang="en-CA" smtClean="0"/>
              <a:t>2018-03-18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0468-AF9E-4B6E-AF3D-7332BE2CD177}" type="slidenum">
              <a:rPr lang="en-CA" smtClean="0"/>
              <a:t>‹#›</a:t>
            </a:fld>
            <a:endParaRPr lang="en-CA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849100" y="1306513"/>
            <a:ext cx="12192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8484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1078-590B-47C5-A5A0-470A6FDA1199}" type="datetimeFigureOut">
              <a:rPr lang="en-CA" smtClean="0"/>
              <a:t>2018-03-18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0468-AF9E-4B6E-AF3D-7332BE2CD177}" type="slidenum">
              <a:rPr lang="en-CA" smtClean="0"/>
              <a:t>‹#›</a:t>
            </a:fld>
            <a:endParaRPr lang="en-CA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849100" y="1306513"/>
            <a:ext cx="12192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5648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1078-590B-47C5-A5A0-470A6FDA1199}" type="datetimeFigureOut">
              <a:rPr lang="en-CA" smtClean="0"/>
              <a:t>2018-03-18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0468-AF9E-4B6E-AF3D-7332BE2CD177}" type="slidenum">
              <a:rPr lang="en-CA" smtClean="0"/>
              <a:t>‹#›</a:t>
            </a:fld>
            <a:endParaRPr lang="en-CA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849100" y="1306513"/>
            <a:ext cx="12192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3259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1078-590B-47C5-A5A0-470A6FDA1199}" type="datetimeFigureOut">
              <a:rPr lang="en-CA" smtClean="0"/>
              <a:t>2018-03-18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0468-AF9E-4B6E-AF3D-7332BE2CD177}" type="slidenum">
              <a:rPr lang="en-CA" smtClean="0"/>
              <a:t>‹#›</a:t>
            </a:fld>
            <a:endParaRPr lang="en-CA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849100" y="1306513"/>
            <a:ext cx="12192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1802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1078-590B-47C5-A5A0-470A6FDA1199}" type="datetimeFigureOut">
              <a:rPr lang="en-CA" smtClean="0"/>
              <a:t>2018-03-18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0468-AF9E-4B6E-AF3D-7332BE2CD177}" type="slidenum">
              <a:rPr lang="en-CA" smtClean="0"/>
              <a:t>‹#›</a:t>
            </a:fld>
            <a:endParaRPr lang="en-CA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849100" y="1306513"/>
            <a:ext cx="12192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3496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1078-590B-47C5-A5A0-470A6FDA1199}" type="datetimeFigureOut">
              <a:rPr lang="en-CA" smtClean="0"/>
              <a:t>2018-03-18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0468-AF9E-4B6E-AF3D-7332BE2CD177}" type="slidenum">
              <a:rPr lang="en-CA" smtClean="0"/>
              <a:t>‹#›</a:t>
            </a:fld>
            <a:endParaRPr lang="en-CA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849100" y="1306513"/>
            <a:ext cx="12192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1453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gov.on.ca/eng/literacynumeracy/inspire/research/WW_SpaceThinkMath.pdf" TargetMode="External"/><Relationship Id="rId2" Type="http://schemas.openxmlformats.org/officeDocument/2006/relationships/hyperlink" Target="http://www.peterliljedahl.com/presentations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hyperlink" Target="https://twitter.com/wheeler_laura/status/9331217835066531845" TargetMode="External"/><Relationship Id="rId4" Type="http://schemas.openxmlformats.org/officeDocument/2006/relationships/hyperlink" Target="https://www.youtube.com/watch?v=5mQMBX6jiOw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hyperlink" Target="https://www.youtube.com/watch?v=5mQMBX6jiOw" TargetMode="External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Making space for</a:t>
            </a:r>
            <a:br>
              <a:rPr lang="en-US" sz="4000" dirty="0" smtClean="0"/>
            </a:br>
            <a:r>
              <a:rPr lang="en-US" sz="4000" u="sng" dirty="0" smtClean="0"/>
              <a:t>You &amp; Your PeerS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n-US" sz="4000" dirty="0" smtClean="0"/>
              <a:t>to think mathematically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4394580"/>
            <a:ext cx="8045373" cy="742279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What Works?</a:t>
            </a:r>
            <a:endParaRPr lang="en-US" sz="32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293" y="6061311"/>
            <a:ext cx="1076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8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PROBLEM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48" y="1186204"/>
            <a:ext cx="80788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6600" dirty="0">
                <a:solidFill>
                  <a:schemeClr val="bg1">
                    <a:lumMod val="85000"/>
                  </a:schemeClr>
                </a:solidFill>
              </a:rPr>
              <a:t>25 =</a:t>
            </a:r>
            <a:r>
              <a:rPr lang="en-CA" sz="6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CA" sz="6600" dirty="0"/>
              <a:t>12 </a:t>
            </a:r>
            <a:r>
              <a:rPr lang="en-CA" sz="6600" dirty="0">
                <a:solidFill>
                  <a:srgbClr val="00B0F0"/>
                </a:solidFill>
              </a:rPr>
              <a:t>x</a:t>
            </a:r>
            <a:r>
              <a:rPr lang="en-CA" sz="6600" dirty="0"/>
              <a:t> 13 = 156</a:t>
            </a:r>
          </a:p>
          <a:p>
            <a:pPr marL="0" indent="0">
              <a:buNone/>
            </a:pPr>
            <a:r>
              <a:rPr lang="en-CA" sz="6600" dirty="0">
                <a:solidFill>
                  <a:schemeClr val="bg1">
                    <a:lumMod val="85000"/>
                  </a:schemeClr>
                </a:solidFill>
              </a:rPr>
              <a:t>25 =</a:t>
            </a:r>
            <a:r>
              <a:rPr lang="en-CA" sz="6600" dirty="0"/>
              <a:t> 10 </a:t>
            </a:r>
            <a:r>
              <a:rPr lang="en-CA" sz="6600" dirty="0">
                <a:solidFill>
                  <a:srgbClr val="00B0F0"/>
                </a:solidFill>
              </a:rPr>
              <a:t>x</a:t>
            </a:r>
            <a:r>
              <a:rPr lang="en-CA" sz="6600" dirty="0"/>
              <a:t> 8 </a:t>
            </a:r>
            <a:r>
              <a:rPr lang="en-CA" sz="6600" dirty="0">
                <a:solidFill>
                  <a:srgbClr val="00B0F0"/>
                </a:solidFill>
              </a:rPr>
              <a:t>x</a:t>
            </a:r>
            <a:r>
              <a:rPr lang="en-CA" sz="6600" dirty="0"/>
              <a:t> 7 = 560</a:t>
            </a:r>
          </a:p>
          <a:p>
            <a:pPr marL="0" indent="0">
              <a:buNone/>
            </a:pPr>
            <a:r>
              <a:rPr lang="en-CA" sz="6600" dirty="0">
                <a:solidFill>
                  <a:schemeClr val="bg1">
                    <a:lumMod val="85000"/>
                  </a:schemeClr>
                </a:solidFill>
              </a:rPr>
              <a:t>25 =</a:t>
            </a:r>
            <a:r>
              <a:rPr lang="en-CA" sz="6600" dirty="0"/>
              <a:t> 10 </a:t>
            </a:r>
            <a:r>
              <a:rPr lang="en-CA" sz="6600" dirty="0">
                <a:solidFill>
                  <a:srgbClr val="00B0F0"/>
                </a:solidFill>
              </a:rPr>
              <a:t>x</a:t>
            </a:r>
            <a:r>
              <a:rPr lang="en-CA" sz="6600" dirty="0"/>
              <a:t> 10 </a:t>
            </a:r>
            <a:r>
              <a:rPr lang="en-CA" sz="6600" dirty="0">
                <a:solidFill>
                  <a:srgbClr val="00B0F0"/>
                </a:solidFill>
              </a:rPr>
              <a:t>x</a:t>
            </a:r>
            <a:r>
              <a:rPr lang="en-CA" sz="6600" dirty="0"/>
              <a:t> 5 = 500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52648" y="4849228"/>
            <a:ext cx="8078875" cy="2008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400" b="1" dirty="0">
                <a:solidFill>
                  <a:srgbClr val="00B0F0"/>
                </a:solidFill>
              </a:rPr>
              <a:t>What is the biggest number you can get?</a:t>
            </a:r>
          </a:p>
        </p:txBody>
      </p:sp>
      <p:sp>
        <p:nvSpPr>
          <p:cNvPr id="5" name="Rectangle 4"/>
          <p:cNvSpPr/>
          <p:nvPr/>
        </p:nvSpPr>
        <p:spPr>
          <a:xfrm>
            <a:off x="6446292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Liljedahl, P. Building Thinking Classrooms-Keynote. </a:t>
            </a:r>
            <a:r>
              <a:rPr lang="en-US" i="1" dirty="0"/>
              <a:t>OAME Leadership Conference, Ottawa (Nov 10, 2017)</a:t>
            </a:r>
            <a:r>
              <a:rPr lang="en-US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33" y="151830"/>
            <a:ext cx="1076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80871"/>
          </a:xfrm>
        </p:spPr>
        <p:txBody>
          <a:bodyPr>
            <a:noAutofit/>
          </a:bodyPr>
          <a:lstStyle/>
          <a:p>
            <a:r>
              <a:rPr lang="en-US" sz="4400" dirty="0" smtClean="0"/>
              <a:t>Our success criteria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0774" y="1382234"/>
            <a:ext cx="5190065" cy="3593591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Learning Goal:  To make ‘space’ to think mathematically,…</a:t>
            </a:r>
          </a:p>
          <a:p>
            <a:pPr lvl="1"/>
            <a:r>
              <a:rPr lang="en-US" sz="3200" i="1" dirty="0" smtClean="0"/>
              <a:t>We can</a:t>
            </a:r>
            <a:r>
              <a:rPr lang="en-US" sz="3200" dirty="0" smtClean="0"/>
              <a:t>…</a:t>
            </a:r>
          </a:p>
          <a:p>
            <a:pPr lvl="2"/>
            <a:r>
              <a:rPr lang="en-US" sz="2800" dirty="0" smtClean="0"/>
              <a:t>…?</a:t>
            </a:r>
          </a:p>
          <a:p>
            <a:pPr lvl="2"/>
            <a:r>
              <a:rPr lang="en-US" sz="2800" dirty="0" smtClean="0"/>
              <a:t>…?</a:t>
            </a:r>
          </a:p>
          <a:p>
            <a:pPr lvl="2"/>
            <a:r>
              <a:rPr lang="en-US" sz="2800" dirty="0" smtClean="0"/>
              <a:t>…?</a:t>
            </a:r>
          </a:p>
          <a:p>
            <a:pPr lvl="2"/>
            <a:r>
              <a:rPr lang="en-US" sz="2800" dirty="0" smtClean="0"/>
              <a:t>…?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743" y="1423000"/>
            <a:ext cx="4962525" cy="3552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33" y="151830"/>
            <a:ext cx="1076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9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432578"/>
            <a:ext cx="10178322" cy="613902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Exit card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786624"/>
            <a:ext cx="8757500" cy="4627824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On a stick-it note,…</a:t>
            </a:r>
          </a:p>
          <a:p>
            <a:r>
              <a:rPr lang="en-US" sz="2800" dirty="0" smtClean="0"/>
              <a:t>Write a note to a peer describing what you learned during class today (including a ‘to’ and ‘from’). </a:t>
            </a:r>
          </a:p>
          <a:p>
            <a:pPr lvl="1"/>
            <a:r>
              <a:rPr lang="en-US" sz="2400" dirty="0" smtClean="0"/>
              <a:t>Pass your note to your peer so they can have a chance to read your feedback. </a:t>
            </a:r>
          </a:p>
          <a:p>
            <a:pPr lvl="1"/>
            <a:r>
              <a:rPr lang="en-US" sz="2400" dirty="0" smtClean="0"/>
              <a:t>Post your stick-it notes so that others can make connections to what was learned today.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1678" y="1046480"/>
            <a:ext cx="1006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Share your thoughts about your learning experience today.</a:t>
            </a:r>
            <a:endParaRPr lang="en-US" sz="2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19" y="361690"/>
            <a:ext cx="2134885" cy="1424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8739" y="6071548"/>
            <a:ext cx="1076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4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extras…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306513"/>
            <a:ext cx="10178322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Slides 14-19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11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149" y="307958"/>
            <a:ext cx="10178322" cy="680871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Collaboration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63" y="1599248"/>
            <a:ext cx="3513614" cy="2347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64" y="4126866"/>
            <a:ext cx="3513614" cy="2316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145" y="4113357"/>
            <a:ext cx="3463598" cy="2373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53" y="1599248"/>
            <a:ext cx="3464990" cy="23412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63743" y="157832"/>
            <a:ext cx="6560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i="1" dirty="0" smtClean="0"/>
              <a:t>The </a:t>
            </a:r>
            <a:r>
              <a:rPr lang="en-US" sz="2400" i="1" dirty="0"/>
              <a:t>action of working with someone to produce or create </a:t>
            </a:r>
            <a:r>
              <a:rPr lang="en-US" sz="2400" i="1" dirty="0" smtClean="0"/>
              <a:t>something</a:t>
            </a:r>
            <a:r>
              <a:rPr lang="en-US" sz="2400" dirty="0" smtClean="0"/>
              <a:t>” </a:t>
            </a:r>
            <a:r>
              <a:rPr lang="en-US" sz="2000" dirty="0" smtClean="0"/>
              <a:t>(Oxford Living Dictionary).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0338" y="6100943"/>
            <a:ext cx="1076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2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6880" y="241784"/>
            <a:ext cx="3385543" cy="507831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Working at VNPS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42282" y="830347"/>
            <a:ext cx="3864806" cy="5065486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For Today:</a:t>
            </a:r>
          </a:p>
          <a:p>
            <a:r>
              <a:rPr lang="en-US" sz="2000" dirty="0" smtClean="0"/>
              <a:t>-Random group of 3</a:t>
            </a:r>
          </a:p>
          <a:p>
            <a:r>
              <a:rPr lang="en-US" sz="2000" dirty="0" smtClean="0"/>
              <a:t>-One dry-erase marker</a:t>
            </a:r>
            <a:endParaRPr lang="en-US" sz="2000" dirty="0"/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-recorder ‘inks’ the thinking of those who are speaking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-Check for understanding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-How will you communicate?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-We stop to share, compare &amp; decide what’s important/meaningful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-We write “I can…” statements (Success Criteria)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6035" y="314446"/>
            <a:ext cx="6441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Vertical Non-Permanent Surfaces (VNPS):  </a:t>
            </a:r>
            <a:r>
              <a:rPr lang="en-US" sz="2800" i="1" dirty="0" smtClean="0">
                <a:latin typeface="+mj-lt"/>
              </a:rPr>
              <a:t>Whiteboards</a:t>
            </a:r>
            <a:r>
              <a:rPr lang="en-US" sz="3200" dirty="0" smtClean="0">
                <a:latin typeface="+mj-lt"/>
              </a:rPr>
              <a:t>!</a:t>
            </a:r>
            <a:endParaRPr lang="en-US" sz="32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35" y="1482029"/>
            <a:ext cx="4949872" cy="2842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635" y="3564111"/>
            <a:ext cx="3875667" cy="29823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118" y="6164223"/>
            <a:ext cx="2701069" cy="523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34" y="6082913"/>
            <a:ext cx="1076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9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250809"/>
            <a:ext cx="10178322" cy="709436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Student voice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251678" y="960245"/>
            <a:ext cx="10065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Discourse: </a:t>
            </a:r>
            <a:r>
              <a:rPr lang="en-US" sz="2000" dirty="0" smtClean="0"/>
              <a:t>“</a:t>
            </a:r>
            <a:r>
              <a:rPr lang="en-US" sz="2000" i="1" dirty="0" smtClean="0"/>
              <a:t>Written </a:t>
            </a:r>
            <a:r>
              <a:rPr lang="en-US" sz="2000" i="1" dirty="0"/>
              <a:t>or spoken communication or </a:t>
            </a:r>
            <a:r>
              <a:rPr lang="en-US" sz="2000" i="1" dirty="0" smtClean="0"/>
              <a:t>debate; </a:t>
            </a:r>
            <a:r>
              <a:rPr lang="en-US" sz="2000" i="1" dirty="0"/>
              <a:t>formal discussion of a topic in speech or </a:t>
            </a:r>
            <a:r>
              <a:rPr lang="en-US" sz="2000" i="1" dirty="0" smtClean="0"/>
              <a:t>writing; connected </a:t>
            </a:r>
            <a:r>
              <a:rPr lang="en-US" sz="2000" i="1" dirty="0"/>
              <a:t>series of </a:t>
            </a:r>
            <a:r>
              <a:rPr lang="en-US" sz="2000" i="1" dirty="0" smtClean="0"/>
              <a:t>utterances—a text </a:t>
            </a:r>
            <a:r>
              <a:rPr lang="en-US" sz="2000" i="1" dirty="0"/>
              <a:t>or </a:t>
            </a:r>
            <a:r>
              <a:rPr lang="en-US" sz="2000" i="1" dirty="0" smtClean="0"/>
              <a:t>conversation</a:t>
            </a:r>
            <a:r>
              <a:rPr lang="en-US" sz="2000" dirty="0" smtClean="0"/>
              <a:t>” </a:t>
            </a:r>
            <a:r>
              <a:rPr lang="en-US" dirty="0" smtClean="0"/>
              <a:t>(Oxford Living Dictionary)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7633" y="151830"/>
            <a:ext cx="1076325" cy="685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24406" y="6315081"/>
            <a:ext cx="2210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VIDEO: OPTION </a:t>
            </a:r>
            <a:r>
              <a:rPr lang="en-US" sz="2000" dirty="0" smtClean="0"/>
              <a:t>2</a:t>
            </a:r>
            <a:endParaRPr lang="en-US" sz="2000" dirty="0"/>
          </a:p>
        </p:txBody>
      </p:sp>
      <p:pic>
        <p:nvPicPr>
          <p:cNvPr id="8" name="videoplayback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4601" y="1790746"/>
            <a:ext cx="7225346" cy="4064144"/>
          </a:xfrm>
        </p:spPr>
      </p:pic>
    </p:spTree>
    <p:extLst>
      <p:ext uri="{BB962C8B-B14F-4D97-AF65-F5344CB8AC3E}">
        <p14:creationId xmlns:p14="http://schemas.microsoft.com/office/powerpoint/2010/main" val="260117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799" y="477920"/>
            <a:ext cx="10178322" cy="668493"/>
          </a:xfrm>
        </p:spPr>
        <p:txBody>
          <a:bodyPr>
            <a:noAutofit/>
          </a:bodyPr>
          <a:lstStyle/>
          <a:p>
            <a:r>
              <a:rPr lang="en-US" sz="4400" dirty="0" smtClean="0"/>
              <a:t>references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254" y="1361103"/>
            <a:ext cx="10775412" cy="4207183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 smtClean="0"/>
              <a:t>Liljedahl</a:t>
            </a:r>
            <a:r>
              <a:rPr lang="en-US" sz="2600" dirty="0"/>
              <a:t>, P. (2014). </a:t>
            </a:r>
            <a:r>
              <a:rPr lang="en-CA" sz="2600" dirty="0"/>
              <a:t>The affordances of using visibly random groups in a mathematics classroom. In Y. Li, E. Silver, &amp; S. Li (eds.), </a:t>
            </a:r>
            <a:r>
              <a:rPr lang="en-US" sz="2600" i="1" dirty="0"/>
              <a:t>Transforming Mathematics Instruction: Multiple Approaches and Practices.</a:t>
            </a:r>
            <a:r>
              <a:rPr lang="en-US" sz="2600" dirty="0"/>
              <a:t> (pp. 127-144). New York, NY: Springer</a:t>
            </a:r>
            <a:r>
              <a:rPr lang="en-US" sz="2600" dirty="0" smtClean="0"/>
              <a:t>.</a:t>
            </a:r>
          </a:p>
          <a:p>
            <a:r>
              <a:rPr lang="en-US" sz="2600" dirty="0" smtClean="0"/>
              <a:t>Liljedahl</a:t>
            </a:r>
            <a:r>
              <a:rPr lang="en-US" sz="2600" dirty="0"/>
              <a:t>, P. Building Thinking Classrooms-Keynote. </a:t>
            </a:r>
            <a:r>
              <a:rPr lang="en-US" sz="2600" i="1" dirty="0"/>
              <a:t>OAME Leadership Conference, Ottawa (Nov 10, 2017)</a:t>
            </a:r>
            <a:r>
              <a:rPr lang="en-US" sz="2600" dirty="0"/>
              <a:t>. Retrieved February12, 2018, from </a:t>
            </a:r>
            <a:r>
              <a:rPr lang="en-US" sz="2600" u="sng" dirty="0">
                <a:hlinkClick r:id="rId2"/>
              </a:rPr>
              <a:t>http://www.peterliljedahl.com/presentations</a:t>
            </a:r>
            <a:r>
              <a:rPr lang="en-US" sz="2600" dirty="0"/>
              <a:t> </a:t>
            </a:r>
            <a:endParaRPr lang="en-US" sz="2600" dirty="0" smtClean="0"/>
          </a:p>
          <a:p>
            <a:r>
              <a:rPr lang="en-US" sz="2600" dirty="0" smtClean="0"/>
              <a:t>Suurtamm</a:t>
            </a:r>
            <a:r>
              <a:rPr lang="en-US" sz="2600" dirty="0"/>
              <a:t>, C., Quigley, B., &amp; Lazarus, J. (2015, February). </a:t>
            </a:r>
            <a:r>
              <a:rPr lang="en-US" sz="2600" i="1" dirty="0"/>
              <a:t>What Works? (Research into Practice): Making Space for Students to Think Mathematically</a:t>
            </a:r>
            <a:r>
              <a:rPr lang="en-US" sz="2600" dirty="0"/>
              <a:t>. Retrieved February 12, 2018, from </a:t>
            </a:r>
            <a:r>
              <a:rPr lang="en-US" sz="2600" dirty="0">
                <a:hlinkClick r:id="rId3"/>
              </a:rPr>
              <a:t>http://www.edu.gov.on.ca/eng/literacynumeracy/inspire/research/WW_SpaceThinkMath.pdf</a:t>
            </a:r>
            <a:endParaRPr lang="en-US" sz="2600" dirty="0"/>
          </a:p>
          <a:p>
            <a:r>
              <a:rPr lang="en-US" sz="2800" dirty="0" smtClean="0"/>
              <a:t>West</a:t>
            </a:r>
            <a:r>
              <a:rPr lang="en-US" sz="2800" dirty="0"/>
              <a:t>, L. (2011, October 16). Retrieved February 12, 2018, from </a:t>
            </a:r>
            <a:r>
              <a:rPr lang="en-US" sz="2800" dirty="0">
                <a:hlinkClick r:id="rId4"/>
              </a:rPr>
              <a:t>https://www.youtube.com/watch?v=5mQMBX6jiOw</a:t>
            </a:r>
            <a:endParaRPr lang="en-US" sz="2800" dirty="0"/>
          </a:p>
          <a:p>
            <a:r>
              <a:rPr lang="en-US" sz="2600" dirty="0" smtClean="0"/>
              <a:t>Wheeler</a:t>
            </a:r>
            <a:r>
              <a:rPr lang="en-US" sz="2600" dirty="0"/>
              <a:t>, L. (2017, November 21). Re: My #ThinkingClassroom Trio of Sketchnotes &amp; Some Photos [Web log comment]. Retrieved February 12, 2018, from </a:t>
            </a:r>
            <a:r>
              <a:rPr lang="en-US" sz="2600" u="sng" dirty="0">
                <a:hlinkClick r:id="rId5"/>
              </a:rPr>
              <a:t>https://twitter.com/wheeler_laura/status/933121783506653184</a:t>
            </a:r>
            <a:r>
              <a:rPr lang="en-US" sz="2600" dirty="0"/>
              <a:t>)  </a:t>
            </a:r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endParaRPr lang="en-CA" sz="2600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6285" y="6076914"/>
            <a:ext cx="1076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5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250809"/>
            <a:ext cx="10178322" cy="709436"/>
          </a:xfrm>
        </p:spPr>
        <p:txBody>
          <a:bodyPr>
            <a:normAutofit/>
          </a:bodyPr>
          <a:lstStyle/>
          <a:p>
            <a:r>
              <a:rPr lang="en-US" sz="4400" dirty="0" smtClean="0">
                <a:hlinkClick r:id="rId5"/>
              </a:rPr>
              <a:t>A culture of discourse</a:t>
            </a:r>
            <a:endParaRPr lang="en-US" sz="4400" dirty="0"/>
          </a:p>
        </p:txBody>
      </p:sp>
      <p:pic>
        <p:nvPicPr>
          <p:cNvPr id="5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1649" y="1917725"/>
            <a:ext cx="6993861" cy="3933938"/>
          </a:xfrm>
        </p:spPr>
      </p:pic>
      <p:sp>
        <p:nvSpPr>
          <p:cNvPr id="4" name="TextBox 3"/>
          <p:cNvSpPr txBox="1"/>
          <p:nvPr/>
        </p:nvSpPr>
        <p:spPr>
          <a:xfrm>
            <a:off x="1251678" y="960245"/>
            <a:ext cx="10065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Discourse: </a:t>
            </a:r>
            <a:r>
              <a:rPr lang="en-US" sz="2000" dirty="0" smtClean="0"/>
              <a:t>“</a:t>
            </a:r>
            <a:r>
              <a:rPr lang="en-US" sz="2000" i="1" dirty="0" smtClean="0"/>
              <a:t>Written </a:t>
            </a:r>
            <a:r>
              <a:rPr lang="en-US" sz="2000" i="1" dirty="0"/>
              <a:t>or spoken communication or </a:t>
            </a:r>
            <a:r>
              <a:rPr lang="en-US" sz="2000" i="1" dirty="0" smtClean="0"/>
              <a:t>debate; </a:t>
            </a:r>
            <a:r>
              <a:rPr lang="en-US" sz="2000" i="1" dirty="0"/>
              <a:t>formal discussion of a topic in speech or </a:t>
            </a:r>
            <a:r>
              <a:rPr lang="en-US" sz="2000" i="1" dirty="0" smtClean="0"/>
              <a:t>writing; connected </a:t>
            </a:r>
            <a:r>
              <a:rPr lang="en-US" sz="2000" i="1" dirty="0"/>
              <a:t>series of </a:t>
            </a:r>
            <a:r>
              <a:rPr lang="en-US" sz="2000" i="1" dirty="0" smtClean="0"/>
              <a:t>utterances—a text </a:t>
            </a:r>
            <a:r>
              <a:rPr lang="en-US" sz="2000" i="1" dirty="0"/>
              <a:t>or </a:t>
            </a:r>
            <a:r>
              <a:rPr lang="en-US" sz="2000" i="1" dirty="0" smtClean="0"/>
              <a:t>conversation</a:t>
            </a:r>
            <a:r>
              <a:rPr lang="en-US" sz="2000" dirty="0" smtClean="0"/>
              <a:t>” </a:t>
            </a:r>
            <a:r>
              <a:rPr lang="en-US" dirty="0" smtClean="0"/>
              <a:t>(Oxford Living Dictionary)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7633" y="151830"/>
            <a:ext cx="1076325" cy="68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6418" y="6250675"/>
            <a:ext cx="2497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VIDEO: OPTION 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716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432578"/>
            <a:ext cx="10178322" cy="613902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Exit card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786624"/>
            <a:ext cx="8757500" cy="4627824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On stick-it notes, write a response to #1 and #2, then post them on the chart paper provided.</a:t>
            </a:r>
          </a:p>
          <a:p>
            <a:pPr marL="0" indent="0">
              <a:buNone/>
            </a:pPr>
            <a:r>
              <a:rPr lang="en-US" sz="2200" dirty="0" smtClean="0"/>
              <a:t>1. What is something that we did today that you think we should continue? Why?</a:t>
            </a:r>
          </a:p>
          <a:p>
            <a:pPr marL="0" indent="0">
              <a:buNone/>
            </a:pPr>
            <a:r>
              <a:rPr lang="en-US" sz="2200" dirty="0" smtClean="0"/>
              <a:t>2. What is something that we did today that you think we should revise/change? Why?</a:t>
            </a:r>
          </a:p>
          <a:p>
            <a:pPr marL="0" indent="0">
              <a:buNone/>
            </a:pPr>
            <a:r>
              <a:rPr lang="en-US" sz="2400" b="1" dirty="0" smtClean="0"/>
              <a:t>On a stick-it note,…</a:t>
            </a:r>
          </a:p>
          <a:p>
            <a:pPr marL="0" indent="0">
              <a:buNone/>
            </a:pPr>
            <a:r>
              <a:rPr lang="en-US" sz="2200" dirty="0" smtClean="0"/>
              <a:t>3. Write a note to a peer describing what you learned during class today (including a ‘to’ and ‘from’). Pass your note to your peer so they can have a chance to read your feedback. Post your stick-it notes so that others can make connections to what was learned today.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1678" y="1046480"/>
            <a:ext cx="1006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Share your thoughts about your learning experience today.</a:t>
            </a:r>
            <a:endParaRPr lang="en-US" sz="2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19" y="361690"/>
            <a:ext cx="2134885" cy="1424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8739" y="6071548"/>
            <a:ext cx="1076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1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6880" y="258263"/>
            <a:ext cx="3385543" cy="507831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Working at VNPS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9689" y="822277"/>
            <a:ext cx="3864806" cy="4915937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Last Time…</a:t>
            </a:r>
          </a:p>
          <a:p>
            <a:r>
              <a:rPr lang="en-US" sz="2000" dirty="0" smtClean="0"/>
              <a:t>-One </a:t>
            </a:r>
            <a:r>
              <a:rPr lang="en-US" sz="2000" dirty="0"/>
              <a:t>dry-erase marker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-recorder ‘inks’ the thinking of those who are </a:t>
            </a:r>
            <a:r>
              <a:rPr lang="en-US" sz="1800" dirty="0" smtClean="0">
                <a:solidFill>
                  <a:schemeClr val="bg1"/>
                </a:solidFill>
              </a:rPr>
              <a:t>speaking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For Today…</a:t>
            </a:r>
          </a:p>
          <a:p>
            <a:r>
              <a:rPr lang="en-US" sz="2000" dirty="0" smtClean="0"/>
              <a:t>-Random group of 3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-Check for understanding in your group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-How will you communicate?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-Periodically,  we’ll stop to share, compare &amp; decide what’s important/meaningful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6035" y="314446"/>
            <a:ext cx="6441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Vertical Non-Permanent Surfaces (VNPS):  </a:t>
            </a:r>
            <a:r>
              <a:rPr lang="en-US" sz="2800" i="1" dirty="0" smtClean="0">
                <a:latin typeface="+mj-lt"/>
              </a:rPr>
              <a:t>Whiteboards</a:t>
            </a:r>
            <a:r>
              <a:rPr lang="en-US" sz="3200" dirty="0" smtClean="0">
                <a:latin typeface="+mj-lt"/>
              </a:rPr>
              <a:t>!</a:t>
            </a:r>
            <a:endParaRPr lang="en-US" sz="32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35" y="1482029"/>
            <a:ext cx="4949872" cy="2842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635" y="3564111"/>
            <a:ext cx="3875667" cy="29823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118" y="6164223"/>
            <a:ext cx="2701069" cy="523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34" y="6082913"/>
            <a:ext cx="1076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5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510" y="5937928"/>
            <a:ext cx="4448175" cy="800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125403" y="5181969"/>
            <a:ext cx="371475" cy="26860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754" y="1265479"/>
            <a:ext cx="1466124" cy="245422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682" y="882410"/>
            <a:ext cx="1515823" cy="243700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7309" y="1265479"/>
            <a:ext cx="1557239" cy="246284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4352" y="764620"/>
            <a:ext cx="1673204" cy="229061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3399" y="3666027"/>
            <a:ext cx="1507540" cy="234228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4352" y="3405342"/>
            <a:ext cx="1548956" cy="236811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07360" y="2279988"/>
            <a:ext cx="1687430" cy="238422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1116419" y="179845"/>
            <a:ext cx="573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VISIBLY RANDOM GROUPS (VRGs)</a:t>
            </a:r>
            <a:endParaRPr lang="en-US" sz="3200" b="1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51511" y="5939206"/>
            <a:ext cx="4448175" cy="800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16419" y="179845"/>
            <a:ext cx="5420859" cy="5402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23360" y="107770"/>
            <a:ext cx="1076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0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PROBLEM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1" y="1895963"/>
            <a:ext cx="80788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6600" dirty="0"/>
              <a:t>25 </a:t>
            </a:r>
          </a:p>
        </p:txBody>
      </p:sp>
      <p:sp>
        <p:nvSpPr>
          <p:cNvPr id="4" name="Rectangle 3"/>
          <p:cNvSpPr/>
          <p:nvPr/>
        </p:nvSpPr>
        <p:spPr>
          <a:xfrm>
            <a:off x="6500884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Liljedahl, P. Building Thinking Classrooms-Keynote. </a:t>
            </a:r>
            <a:r>
              <a:rPr lang="en-US" i="1" dirty="0"/>
              <a:t>OAME Leadership Conference, Ottawa (Nov 10, 2017)</a:t>
            </a:r>
            <a:r>
              <a:rPr lang="en-US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33" y="151830"/>
            <a:ext cx="1076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8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PROBLEM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1" y="1895963"/>
            <a:ext cx="80788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6600" dirty="0"/>
              <a:t>25 = 12 + 13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8179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Liljedahl, P. Building Thinking Classrooms-Keynote. </a:t>
            </a:r>
            <a:r>
              <a:rPr lang="en-US" i="1" dirty="0"/>
              <a:t>OAME Leadership Conference, Ottawa (Nov 10, 2017)</a:t>
            </a:r>
            <a:r>
              <a:rPr lang="en-US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33" y="151830"/>
            <a:ext cx="1076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5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PROBLEM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1" y="1895963"/>
            <a:ext cx="80788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6600" dirty="0"/>
              <a:t>25 = 12 + 13</a:t>
            </a:r>
          </a:p>
          <a:p>
            <a:pPr marL="0" indent="0">
              <a:buNone/>
            </a:pPr>
            <a:r>
              <a:rPr lang="en-CA" sz="6600" dirty="0"/>
              <a:t>25 = 10 + 8 + 7</a:t>
            </a:r>
          </a:p>
        </p:txBody>
      </p:sp>
      <p:sp>
        <p:nvSpPr>
          <p:cNvPr id="4" name="Rectangle 3"/>
          <p:cNvSpPr/>
          <p:nvPr/>
        </p:nvSpPr>
        <p:spPr>
          <a:xfrm>
            <a:off x="6514531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Liljedahl, P. Building Thinking Classrooms-Keynote. </a:t>
            </a:r>
            <a:r>
              <a:rPr lang="en-US" i="1" dirty="0"/>
              <a:t>OAME Leadership Conference, Ottawa (Nov 10, 2017)</a:t>
            </a:r>
            <a:r>
              <a:rPr lang="en-US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33" y="151830"/>
            <a:ext cx="1076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3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PROBLEM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1" y="1895963"/>
            <a:ext cx="80788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6600" dirty="0"/>
              <a:t>25 = 12 + 13</a:t>
            </a:r>
          </a:p>
          <a:p>
            <a:pPr marL="0" indent="0">
              <a:buNone/>
            </a:pPr>
            <a:r>
              <a:rPr lang="en-CA" sz="6600" dirty="0"/>
              <a:t>25 = 10 + 8 + 7</a:t>
            </a:r>
          </a:p>
          <a:p>
            <a:pPr marL="0" indent="0">
              <a:buNone/>
            </a:pPr>
            <a:r>
              <a:rPr lang="en-CA" sz="6600" dirty="0"/>
              <a:t>25 = 10 + 10 + 5</a:t>
            </a:r>
          </a:p>
        </p:txBody>
      </p:sp>
      <p:sp>
        <p:nvSpPr>
          <p:cNvPr id="4" name="Rectangle 3"/>
          <p:cNvSpPr/>
          <p:nvPr/>
        </p:nvSpPr>
        <p:spPr>
          <a:xfrm>
            <a:off x="6500883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Liljedahl, P. Building Thinking Classrooms-Keynote. </a:t>
            </a:r>
            <a:r>
              <a:rPr lang="en-US" i="1" dirty="0"/>
              <a:t>OAME Leadership Conference, Ottawa (Nov 10, 2017)</a:t>
            </a:r>
            <a:r>
              <a:rPr lang="en-US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33" y="151830"/>
            <a:ext cx="1076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6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PROBLEM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1" y="1895963"/>
            <a:ext cx="80788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6600" dirty="0">
                <a:solidFill>
                  <a:schemeClr val="bg1">
                    <a:lumMod val="85000"/>
                  </a:schemeClr>
                </a:solidFill>
              </a:rPr>
              <a:t>25 =</a:t>
            </a:r>
            <a:r>
              <a:rPr lang="en-CA" sz="6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CA" sz="6600" dirty="0"/>
              <a:t>12 </a:t>
            </a:r>
            <a:r>
              <a:rPr lang="en-CA" sz="6600" dirty="0">
                <a:solidFill>
                  <a:srgbClr val="00B0F0"/>
                </a:solidFill>
              </a:rPr>
              <a:t>x</a:t>
            </a:r>
            <a:r>
              <a:rPr lang="en-CA" sz="6600" dirty="0"/>
              <a:t> 13</a:t>
            </a:r>
          </a:p>
          <a:p>
            <a:pPr marL="0" indent="0">
              <a:buNone/>
            </a:pPr>
            <a:r>
              <a:rPr lang="en-CA" sz="6600" dirty="0">
                <a:solidFill>
                  <a:schemeClr val="bg1">
                    <a:lumMod val="85000"/>
                  </a:schemeClr>
                </a:solidFill>
              </a:rPr>
              <a:t>25 =</a:t>
            </a:r>
            <a:r>
              <a:rPr lang="en-CA" sz="6600" dirty="0"/>
              <a:t> 10 </a:t>
            </a:r>
            <a:r>
              <a:rPr lang="en-CA" sz="6600" dirty="0">
                <a:solidFill>
                  <a:srgbClr val="00B0F0"/>
                </a:solidFill>
              </a:rPr>
              <a:t>x</a:t>
            </a:r>
            <a:r>
              <a:rPr lang="en-CA" sz="6600" dirty="0"/>
              <a:t> 8 </a:t>
            </a:r>
            <a:r>
              <a:rPr lang="en-CA" sz="6600" dirty="0">
                <a:solidFill>
                  <a:srgbClr val="00B0F0"/>
                </a:solidFill>
              </a:rPr>
              <a:t>x</a:t>
            </a:r>
            <a:r>
              <a:rPr lang="en-CA" sz="6600" dirty="0"/>
              <a:t> 7</a:t>
            </a:r>
          </a:p>
          <a:p>
            <a:pPr marL="0" indent="0">
              <a:buNone/>
            </a:pPr>
            <a:r>
              <a:rPr lang="en-CA" sz="6600" dirty="0">
                <a:solidFill>
                  <a:schemeClr val="bg1">
                    <a:lumMod val="85000"/>
                  </a:schemeClr>
                </a:solidFill>
              </a:rPr>
              <a:t>25 =</a:t>
            </a:r>
            <a:r>
              <a:rPr lang="en-CA" sz="6600" dirty="0"/>
              <a:t> 10 </a:t>
            </a:r>
            <a:r>
              <a:rPr lang="en-CA" sz="6600" dirty="0">
                <a:solidFill>
                  <a:srgbClr val="00B0F0"/>
                </a:solidFill>
              </a:rPr>
              <a:t>x</a:t>
            </a:r>
            <a:r>
              <a:rPr lang="en-CA" sz="6600" dirty="0"/>
              <a:t> 10 </a:t>
            </a:r>
            <a:r>
              <a:rPr lang="en-CA" sz="6600" dirty="0">
                <a:solidFill>
                  <a:srgbClr val="00B0F0"/>
                </a:solidFill>
              </a:rPr>
              <a:t>x</a:t>
            </a:r>
            <a:r>
              <a:rPr lang="en-CA" sz="6600" dirty="0"/>
              <a:t> 5</a:t>
            </a:r>
          </a:p>
        </p:txBody>
      </p:sp>
      <p:sp>
        <p:nvSpPr>
          <p:cNvPr id="4" name="Rectangle 3"/>
          <p:cNvSpPr/>
          <p:nvPr/>
        </p:nvSpPr>
        <p:spPr>
          <a:xfrm>
            <a:off x="6473588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Liljedahl, P. Building Thinking Classrooms-Keynote. </a:t>
            </a:r>
            <a:r>
              <a:rPr lang="en-US" i="1" dirty="0"/>
              <a:t>OAME Leadership Conference, Ottawa (Nov 10, 2017)</a:t>
            </a:r>
            <a:r>
              <a:rPr lang="en-US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33" y="151830"/>
            <a:ext cx="1076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0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PROBLEM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1" y="1895963"/>
            <a:ext cx="80788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6600" dirty="0">
                <a:solidFill>
                  <a:schemeClr val="bg1">
                    <a:lumMod val="85000"/>
                  </a:schemeClr>
                </a:solidFill>
              </a:rPr>
              <a:t>25 =</a:t>
            </a:r>
            <a:r>
              <a:rPr lang="en-CA" sz="6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CA" sz="6600" dirty="0"/>
              <a:t>12 </a:t>
            </a:r>
            <a:r>
              <a:rPr lang="en-CA" sz="6600" dirty="0">
                <a:solidFill>
                  <a:srgbClr val="00B0F0"/>
                </a:solidFill>
              </a:rPr>
              <a:t>x</a:t>
            </a:r>
            <a:r>
              <a:rPr lang="en-CA" sz="6600" dirty="0"/>
              <a:t> 13 = 156</a:t>
            </a:r>
          </a:p>
          <a:p>
            <a:pPr marL="0" indent="0">
              <a:buNone/>
            </a:pPr>
            <a:r>
              <a:rPr lang="en-CA" sz="6600" dirty="0">
                <a:solidFill>
                  <a:schemeClr val="bg1">
                    <a:lumMod val="85000"/>
                  </a:schemeClr>
                </a:solidFill>
              </a:rPr>
              <a:t>25 =</a:t>
            </a:r>
            <a:r>
              <a:rPr lang="en-CA" sz="6600" dirty="0"/>
              <a:t> 10 </a:t>
            </a:r>
            <a:r>
              <a:rPr lang="en-CA" sz="6600" dirty="0">
                <a:solidFill>
                  <a:srgbClr val="00B0F0"/>
                </a:solidFill>
              </a:rPr>
              <a:t>x</a:t>
            </a:r>
            <a:r>
              <a:rPr lang="en-CA" sz="6600" dirty="0"/>
              <a:t> 8 </a:t>
            </a:r>
            <a:r>
              <a:rPr lang="en-CA" sz="6600" dirty="0">
                <a:solidFill>
                  <a:srgbClr val="00B0F0"/>
                </a:solidFill>
              </a:rPr>
              <a:t>x</a:t>
            </a:r>
            <a:r>
              <a:rPr lang="en-CA" sz="6600" dirty="0"/>
              <a:t> 7 = 560</a:t>
            </a:r>
          </a:p>
          <a:p>
            <a:pPr marL="0" indent="0">
              <a:buNone/>
            </a:pPr>
            <a:r>
              <a:rPr lang="en-CA" sz="6600" dirty="0">
                <a:solidFill>
                  <a:schemeClr val="bg1">
                    <a:lumMod val="85000"/>
                  </a:schemeClr>
                </a:solidFill>
              </a:rPr>
              <a:t>25 =</a:t>
            </a:r>
            <a:r>
              <a:rPr lang="en-CA" sz="6600" dirty="0"/>
              <a:t> 10 </a:t>
            </a:r>
            <a:r>
              <a:rPr lang="en-CA" sz="6600" dirty="0">
                <a:solidFill>
                  <a:srgbClr val="00B0F0"/>
                </a:solidFill>
              </a:rPr>
              <a:t>x</a:t>
            </a:r>
            <a:r>
              <a:rPr lang="en-CA" sz="6600" dirty="0"/>
              <a:t> 10 </a:t>
            </a:r>
            <a:r>
              <a:rPr lang="en-CA" sz="6600" dirty="0">
                <a:solidFill>
                  <a:srgbClr val="00B0F0"/>
                </a:solidFill>
              </a:rPr>
              <a:t>x</a:t>
            </a:r>
            <a:r>
              <a:rPr lang="en-CA" sz="6600" dirty="0"/>
              <a:t> 5 = 500</a:t>
            </a:r>
          </a:p>
        </p:txBody>
      </p:sp>
      <p:sp>
        <p:nvSpPr>
          <p:cNvPr id="4" name="Rectangle 3"/>
          <p:cNvSpPr/>
          <p:nvPr/>
        </p:nvSpPr>
        <p:spPr>
          <a:xfrm>
            <a:off x="6500884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Liljedahl, P. Building Thinking Classrooms-Keynote. </a:t>
            </a:r>
            <a:r>
              <a:rPr lang="en-US" i="1" dirty="0"/>
              <a:t>OAME Leadership Conference, Ottawa (Nov 10, 2017)</a:t>
            </a:r>
            <a:r>
              <a:rPr lang="en-US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33" y="151830"/>
            <a:ext cx="1076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4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912</TotalTime>
  <Words>2134</Words>
  <Application>Microsoft Office PowerPoint</Application>
  <PresentationFormat>Widescreen</PresentationFormat>
  <Paragraphs>223</Paragraphs>
  <Slides>19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Gill Sans MT</vt:lpstr>
      <vt:lpstr>Impact</vt:lpstr>
      <vt:lpstr>Badge</vt:lpstr>
      <vt:lpstr>Making space for You &amp; Your PeerS  to think mathematically</vt:lpstr>
      <vt:lpstr>Working at VNPS</vt:lpstr>
      <vt:lpstr>PowerPoint Presentation</vt:lpstr>
      <vt:lpstr>PROBLEM</vt:lpstr>
      <vt:lpstr>PROBLEM</vt:lpstr>
      <vt:lpstr>PROBLEM</vt:lpstr>
      <vt:lpstr>PROBLEM</vt:lpstr>
      <vt:lpstr>PROBLEM</vt:lpstr>
      <vt:lpstr>PROBLEM</vt:lpstr>
      <vt:lpstr>PROBLEM</vt:lpstr>
      <vt:lpstr>Our success criteria</vt:lpstr>
      <vt:lpstr>Exit card</vt:lpstr>
      <vt:lpstr>A few extras…</vt:lpstr>
      <vt:lpstr>Collaboration</vt:lpstr>
      <vt:lpstr>Working at VNPS</vt:lpstr>
      <vt:lpstr>Student voice</vt:lpstr>
      <vt:lpstr>references</vt:lpstr>
      <vt:lpstr>A culture of discourse</vt:lpstr>
      <vt:lpstr>Exit card</vt:lpstr>
    </vt:vector>
  </TitlesOfParts>
  <Company>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Collaborative problem solving in mathematics</dc:title>
  <dc:creator>Stewart, Christopher</dc:creator>
  <cp:lastModifiedBy>Stewart, Christopher</cp:lastModifiedBy>
  <cp:revision>69</cp:revision>
  <dcterms:created xsi:type="dcterms:W3CDTF">2018-02-12T02:09:21Z</dcterms:created>
  <dcterms:modified xsi:type="dcterms:W3CDTF">2018-03-18T13:04:30Z</dcterms:modified>
</cp:coreProperties>
</file>